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4" r:id="rId3"/>
    <p:sldId id="263" r:id="rId4"/>
    <p:sldId id="266" r:id="rId5"/>
    <p:sldId id="267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5" autoAdjust="0"/>
    <p:restoredTop sz="92330"/>
  </p:normalViewPr>
  <p:slideViewPr>
    <p:cSldViewPr snapToGrid="0">
      <p:cViewPr varScale="1">
        <p:scale>
          <a:sx n="52" d="100"/>
          <a:sy n="52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90A97-6C00-4026-B059-15EC1513293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AAE2D1-AA0B-4FC2-B7C9-28B45332D906}">
      <dgm:prSet phldrT="[Text]"/>
      <dgm:spPr/>
      <dgm:t>
        <a:bodyPr/>
        <a:lstStyle/>
        <a:p>
          <a:pPr>
            <a:buClr>
              <a:schemeClr val="accent1"/>
            </a:buClr>
            <a:buSzPct val="125000"/>
            <a:buFont typeface="Arial" panose="020B0604020202020204" pitchFamily="34" charset="0"/>
            <a:buChar char="•"/>
          </a:pPr>
          <a:r>
            <a:rPr lang="en-GB" b="0" dirty="0">
              <a:solidFill>
                <a:schemeClr val="dk1"/>
              </a:solidFill>
              <a:ea typeface="Arial"/>
              <a:cs typeface="Arial"/>
              <a:sym typeface="Arial"/>
            </a:rPr>
            <a:t>80 % of the code was generated by the co-simulation and deployed on the physical modules</a:t>
          </a:r>
          <a:endParaRPr lang="en-US" dirty="0"/>
        </a:p>
      </dgm:t>
    </dgm:pt>
    <dgm:pt modelId="{F628BB94-D0DD-408A-BB06-A03747E5175D}" type="parTrans" cxnId="{5E8DBF98-F402-41BA-8F6D-BBE5003F9513}">
      <dgm:prSet/>
      <dgm:spPr/>
      <dgm:t>
        <a:bodyPr/>
        <a:lstStyle/>
        <a:p>
          <a:endParaRPr lang="en-US"/>
        </a:p>
      </dgm:t>
    </dgm:pt>
    <dgm:pt modelId="{313638CF-0E14-476C-B974-60B3E65258B6}" type="sibTrans" cxnId="{5E8DBF98-F402-41BA-8F6D-BBE5003F9513}">
      <dgm:prSet/>
      <dgm:spPr/>
      <dgm:t>
        <a:bodyPr/>
        <a:lstStyle/>
        <a:p>
          <a:endParaRPr lang="en-US"/>
        </a:p>
      </dgm:t>
    </dgm:pt>
    <dgm:pt modelId="{59134ACD-A7F8-4A77-9A00-0FFE0190B7DB}">
      <dgm:prSet phldrT="[Text]"/>
      <dgm:spPr/>
      <dgm:t>
        <a:bodyPr/>
        <a:lstStyle/>
        <a:p>
          <a:pPr>
            <a:buClr>
              <a:schemeClr val="accent1"/>
            </a:buClr>
            <a:buSzPct val="125000"/>
            <a:buFont typeface="Arial" panose="020B0604020202020204" pitchFamily="34" charset="0"/>
            <a:buChar char="•"/>
          </a:pPr>
          <a:r>
            <a:rPr lang="en-GB" dirty="0">
              <a:solidFill>
                <a:schemeClr val="dk1"/>
              </a:solidFill>
              <a:ea typeface="Arial"/>
              <a:cs typeface="Arial"/>
              <a:sym typeface="Arial"/>
            </a:rPr>
            <a:t>The integration between modules is ready.</a:t>
          </a:r>
          <a:endParaRPr lang="en-US" dirty="0"/>
        </a:p>
      </dgm:t>
    </dgm:pt>
    <dgm:pt modelId="{A3CE367E-10FC-4E6B-B021-7311D0F34BBB}" type="parTrans" cxnId="{0A06DB16-1172-4C5C-BFD7-EBC8349DB92A}">
      <dgm:prSet/>
      <dgm:spPr/>
      <dgm:t>
        <a:bodyPr/>
        <a:lstStyle/>
        <a:p>
          <a:endParaRPr lang="en-US"/>
        </a:p>
      </dgm:t>
    </dgm:pt>
    <dgm:pt modelId="{6D4F7E64-FABB-4DC6-AC5D-957C592A70CE}" type="sibTrans" cxnId="{0A06DB16-1172-4C5C-BFD7-EBC8349DB92A}">
      <dgm:prSet/>
      <dgm:spPr/>
      <dgm:t>
        <a:bodyPr/>
        <a:lstStyle/>
        <a:p>
          <a:endParaRPr lang="en-US"/>
        </a:p>
      </dgm:t>
    </dgm:pt>
    <dgm:pt modelId="{7791C874-110A-4AC8-B39E-8A05FFCA1FB6}">
      <dgm:prSet phldrT="[Text]"/>
      <dgm:spPr/>
      <dgm:t>
        <a:bodyPr/>
        <a:lstStyle/>
        <a:p>
          <a:r>
            <a:rPr lang="en-US" dirty="0"/>
            <a:t>Our CPS is alive autonomous and awaiting orders from the integrated HMI</a:t>
          </a:r>
        </a:p>
      </dgm:t>
    </dgm:pt>
    <dgm:pt modelId="{C5EF4D0B-F682-402B-AB5F-7A1300D33A9D}" type="parTrans" cxnId="{4F200C57-C963-438C-8F0C-C111DF145DF6}">
      <dgm:prSet/>
      <dgm:spPr/>
      <dgm:t>
        <a:bodyPr/>
        <a:lstStyle/>
        <a:p>
          <a:endParaRPr lang="en-US"/>
        </a:p>
      </dgm:t>
    </dgm:pt>
    <dgm:pt modelId="{8EFEC16A-4002-4F0D-9A13-52515EE64552}" type="sibTrans" cxnId="{4F200C57-C963-438C-8F0C-C111DF145DF6}">
      <dgm:prSet/>
      <dgm:spPr/>
      <dgm:t>
        <a:bodyPr/>
        <a:lstStyle/>
        <a:p>
          <a:endParaRPr lang="en-US"/>
        </a:p>
      </dgm:t>
    </dgm:pt>
    <dgm:pt modelId="{40037F9C-3334-4DB1-A23B-32FAC75BC5D0}">
      <dgm:prSet phldrT="[Text]"/>
      <dgm:spPr/>
      <dgm:t>
        <a:bodyPr/>
        <a:lstStyle/>
        <a:p>
          <a:pPr>
            <a:buClr>
              <a:schemeClr val="accent1"/>
            </a:buClr>
            <a:buSzPct val="125000"/>
            <a:buFont typeface="Arial" panose="020B0604020202020204" pitchFamily="34" charset="0"/>
            <a:buChar char="•"/>
          </a:pPr>
          <a:r>
            <a:rPr lang="en-GB" dirty="0">
              <a:solidFill>
                <a:schemeClr val="dk1"/>
              </a:solidFill>
              <a:ea typeface="Arial"/>
              <a:cs typeface="Arial"/>
              <a:sym typeface="Arial"/>
            </a:rPr>
            <a:t>All the modules are working according to specifications</a:t>
          </a:r>
          <a:endParaRPr lang="en-US" dirty="0"/>
        </a:p>
      </dgm:t>
    </dgm:pt>
    <dgm:pt modelId="{83F55ED9-6044-41B4-A451-451DE36920C1}" type="parTrans" cxnId="{46F1A745-B775-450B-98D7-E4F53D5D702F}">
      <dgm:prSet/>
      <dgm:spPr/>
      <dgm:t>
        <a:bodyPr/>
        <a:lstStyle/>
        <a:p>
          <a:endParaRPr lang="en-US"/>
        </a:p>
      </dgm:t>
    </dgm:pt>
    <dgm:pt modelId="{6B892428-54D1-4678-BE5C-B265EC03022A}" type="sibTrans" cxnId="{46F1A745-B775-450B-98D7-E4F53D5D702F}">
      <dgm:prSet/>
      <dgm:spPr/>
      <dgm:t>
        <a:bodyPr/>
        <a:lstStyle/>
        <a:p>
          <a:endParaRPr lang="en-US"/>
        </a:p>
      </dgm:t>
    </dgm:pt>
    <dgm:pt modelId="{E483B961-D0B1-4E37-8F40-885C4B9AE733}" type="pres">
      <dgm:prSet presAssocID="{3AC90A97-6C00-4026-B059-15EC1513293E}" presName="outerComposite" presStyleCnt="0">
        <dgm:presLayoutVars>
          <dgm:chMax val="5"/>
          <dgm:dir/>
          <dgm:resizeHandles val="exact"/>
        </dgm:presLayoutVars>
      </dgm:prSet>
      <dgm:spPr/>
    </dgm:pt>
    <dgm:pt modelId="{F2C4EB8C-C222-497F-91A5-4391FB22D070}" type="pres">
      <dgm:prSet presAssocID="{3AC90A97-6C00-4026-B059-15EC1513293E}" presName="dummyMaxCanvas" presStyleCnt="0">
        <dgm:presLayoutVars/>
      </dgm:prSet>
      <dgm:spPr/>
    </dgm:pt>
    <dgm:pt modelId="{C97899AB-F6D1-4D66-A8E0-DA46F46DD866}" type="pres">
      <dgm:prSet presAssocID="{3AC90A97-6C00-4026-B059-15EC1513293E}" presName="FourNodes_1" presStyleLbl="node1" presStyleIdx="0" presStyleCnt="4">
        <dgm:presLayoutVars>
          <dgm:bulletEnabled val="1"/>
        </dgm:presLayoutVars>
      </dgm:prSet>
      <dgm:spPr/>
    </dgm:pt>
    <dgm:pt modelId="{DFFEFDC7-4EB4-4872-9DFE-B2623DDDF219}" type="pres">
      <dgm:prSet presAssocID="{3AC90A97-6C00-4026-B059-15EC1513293E}" presName="FourNodes_2" presStyleLbl="node1" presStyleIdx="1" presStyleCnt="4">
        <dgm:presLayoutVars>
          <dgm:bulletEnabled val="1"/>
        </dgm:presLayoutVars>
      </dgm:prSet>
      <dgm:spPr/>
    </dgm:pt>
    <dgm:pt modelId="{6FFDAACA-15C6-4355-BDB0-1AB88EA2573E}" type="pres">
      <dgm:prSet presAssocID="{3AC90A97-6C00-4026-B059-15EC1513293E}" presName="FourNodes_3" presStyleLbl="node1" presStyleIdx="2" presStyleCnt="4">
        <dgm:presLayoutVars>
          <dgm:bulletEnabled val="1"/>
        </dgm:presLayoutVars>
      </dgm:prSet>
      <dgm:spPr/>
    </dgm:pt>
    <dgm:pt modelId="{DA313CF0-F82B-4254-8C64-5EBC587D0653}" type="pres">
      <dgm:prSet presAssocID="{3AC90A97-6C00-4026-B059-15EC1513293E}" presName="FourNodes_4" presStyleLbl="node1" presStyleIdx="3" presStyleCnt="4">
        <dgm:presLayoutVars>
          <dgm:bulletEnabled val="1"/>
        </dgm:presLayoutVars>
      </dgm:prSet>
      <dgm:spPr/>
    </dgm:pt>
    <dgm:pt modelId="{A1A4B2FF-8FDF-4EF1-A0D5-BCA7519294A4}" type="pres">
      <dgm:prSet presAssocID="{3AC90A97-6C00-4026-B059-15EC1513293E}" presName="FourConn_1-2" presStyleLbl="fgAccFollowNode1" presStyleIdx="0" presStyleCnt="3">
        <dgm:presLayoutVars>
          <dgm:bulletEnabled val="1"/>
        </dgm:presLayoutVars>
      </dgm:prSet>
      <dgm:spPr/>
    </dgm:pt>
    <dgm:pt modelId="{ADF03C5E-B383-4A13-BDF8-307C94CC4BC5}" type="pres">
      <dgm:prSet presAssocID="{3AC90A97-6C00-4026-B059-15EC1513293E}" presName="FourConn_2-3" presStyleLbl="fgAccFollowNode1" presStyleIdx="1" presStyleCnt="3">
        <dgm:presLayoutVars>
          <dgm:bulletEnabled val="1"/>
        </dgm:presLayoutVars>
      </dgm:prSet>
      <dgm:spPr/>
    </dgm:pt>
    <dgm:pt modelId="{FB5ADF02-3C57-4539-9B95-8BE2D75519E9}" type="pres">
      <dgm:prSet presAssocID="{3AC90A97-6C00-4026-B059-15EC1513293E}" presName="FourConn_3-4" presStyleLbl="fgAccFollowNode1" presStyleIdx="2" presStyleCnt="3">
        <dgm:presLayoutVars>
          <dgm:bulletEnabled val="1"/>
        </dgm:presLayoutVars>
      </dgm:prSet>
      <dgm:spPr/>
    </dgm:pt>
    <dgm:pt modelId="{BB52BB87-F074-4A5F-B2CD-83085B1D4951}" type="pres">
      <dgm:prSet presAssocID="{3AC90A97-6C00-4026-B059-15EC1513293E}" presName="FourNodes_1_text" presStyleLbl="node1" presStyleIdx="3" presStyleCnt="4">
        <dgm:presLayoutVars>
          <dgm:bulletEnabled val="1"/>
        </dgm:presLayoutVars>
      </dgm:prSet>
      <dgm:spPr/>
    </dgm:pt>
    <dgm:pt modelId="{DCA7BB51-D5A3-4065-A5D8-ACF5665719C4}" type="pres">
      <dgm:prSet presAssocID="{3AC90A97-6C00-4026-B059-15EC1513293E}" presName="FourNodes_2_text" presStyleLbl="node1" presStyleIdx="3" presStyleCnt="4">
        <dgm:presLayoutVars>
          <dgm:bulletEnabled val="1"/>
        </dgm:presLayoutVars>
      </dgm:prSet>
      <dgm:spPr/>
    </dgm:pt>
    <dgm:pt modelId="{431DF0AC-FE03-42A2-95D0-FCF2C69336EB}" type="pres">
      <dgm:prSet presAssocID="{3AC90A97-6C00-4026-B059-15EC1513293E}" presName="FourNodes_3_text" presStyleLbl="node1" presStyleIdx="3" presStyleCnt="4">
        <dgm:presLayoutVars>
          <dgm:bulletEnabled val="1"/>
        </dgm:presLayoutVars>
      </dgm:prSet>
      <dgm:spPr/>
    </dgm:pt>
    <dgm:pt modelId="{22ECB502-3949-42F3-87CD-C4609CED5951}" type="pres">
      <dgm:prSet presAssocID="{3AC90A97-6C00-4026-B059-15EC1513293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A06DB16-1172-4C5C-BFD7-EBC8349DB92A}" srcId="{3AC90A97-6C00-4026-B059-15EC1513293E}" destId="{59134ACD-A7F8-4A77-9A00-0FFE0190B7DB}" srcOrd="2" destOrd="0" parTransId="{A3CE367E-10FC-4E6B-B021-7311D0F34BBB}" sibTransId="{6D4F7E64-FABB-4DC6-AC5D-957C592A70CE}"/>
    <dgm:cxn modelId="{2AA1B91B-39FC-49C0-A190-0C5C3FA93D34}" type="presOf" srcId="{59134ACD-A7F8-4A77-9A00-0FFE0190B7DB}" destId="{6FFDAACA-15C6-4355-BDB0-1AB88EA2573E}" srcOrd="0" destOrd="0" presId="urn:microsoft.com/office/officeart/2005/8/layout/vProcess5"/>
    <dgm:cxn modelId="{4C0BDD23-0971-4A72-A8A3-2194C6CAD8AB}" type="presOf" srcId="{33AAE2D1-AA0B-4FC2-B7C9-28B45332D906}" destId="{BB52BB87-F074-4A5F-B2CD-83085B1D4951}" srcOrd="1" destOrd="0" presId="urn:microsoft.com/office/officeart/2005/8/layout/vProcess5"/>
    <dgm:cxn modelId="{F0C9A93C-63D0-4E49-B031-6EFB6C900398}" type="presOf" srcId="{6B892428-54D1-4678-BE5C-B265EC03022A}" destId="{ADF03C5E-B383-4A13-BDF8-307C94CC4BC5}" srcOrd="0" destOrd="0" presId="urn:microsoft.com/office/officeart/2005/8/layout/vProcess5"/>
    <dgm:cxn modelId="{46F1A745-B775-450B-98D7-E4F53D5D702F}" srcId="{3AC90A97-6C00-4026-B059-15EC1513293E}" destId="{40037F9C-3334-4DB1-A23B-32FAC75BC5D0}" srcOrd="1" destOrd="0" parTransId="{83F55ED9-6044-41B4-A451-451DE36920C1}" sibTransId="{6B892428-54D1-4678-BE5C-B265EC03022A}"/>
    <dgm:cxn modelId="{4F200C57-C963-438C-8F0C-C111DF145DF6}" srcId="{3AC90A97-6C00-4026-B059-15EC1513293E}" destId="{7791C874-110A-4AC8-B39E-8A05FFCA1FB6}" srcOrd="3" destOrd="0" parTransId="{C5EF4D0B-F682-402B-AB5F-7A1300D33A9D}" sibTransId="{8EFEC16A-4002-4F0D-9A13-52515EE64552}"/>
    <dgm:cxn modelId="{0B9B7262-A6D2-4EA2-B4C1-4E10B4D8D783}" type="presOf" srcId="{40037F9C-3334-4DB1-A23B-32FAC75BC5D0}" destId="{DFFEFDC7-4EB4-4872-9DFE-B2623DDDF219}" srcOrd="0" destOrd="0" presId="urn:microsoft.com/office/officeart/2005/8/layout/vProcess5"/>
    <dgm:cxn modelId="{33853674-BF9C-4A11-8F5B-F6E52E6AE6EA}" type="presOf" srcId="{7791C874-110A-4AC8-B39E-8A05FFCA1FB6}" destId="{DA313CF0-F82B-4254-8C64-5EBC587D0653}" srcOrd="0" destOrd="0" presId="urn:microsoft.com/office/officeart/2005/8/layout/vProcess5"/>
    <dgm:cxn modelId="{5E8DBF98-F402-41BA-8F6D-BBE5003F9513}" srcId="{3AC90A97-6C00-4026-B059-15EC1513293E}" destId="{33AAE2D1-AA0B-4FC2-B7C9-28B45332D906}" srcOrd="0" destOrd="0" parTransId="{F628BB94-D0DD-408A-BB06-A03747E5175D}" sibTransId="{313638CF-0E14-476C-B974-60B3E65258B6}"/>
    <dgm:cxn modelId="{17B7B4A8-611B-47B1-AE87-95A02B97E728}" type="presOf" srcId="{59134ACD-A7F8-4A77-9A00-0FFE0190B7DB}" destId="{431DF0AC-FE03-42A2-95D0-FCF2C69336EB}" srcOrd="1" destOrd="0" presId="urn:microsoft.com/office/officeart/2005/8/layout/vProcess5"/>
    <dgm:cxn modelId="{01621EBB-A9FE-491F-90F5-58980258BAB5}" type="presOf" srcId="{6D4F7E64-FABB-4DC6-AC5D-957C592A70CE}" destId="{FB5ADF02-3C57-4539-9B95-8BE2D75519E9}" srcOrd="0" destOrd="0" presId="urn:microsoft.com/office/officeart/2005/8/layout/vProcess5"/>
    <dgm:cxn modelId="{0FF347C5-D56D-4712-A0C6-B06C7150E248}" type="presOf" srcId="{313638CF-0E14-476C-B974-60B3E65258B6}" destId="{A1A4B2FF-8FDF-4EF1-A0D5-BCA7519294A4}" srcOrd="0" destOrd="0" presId="urn:microsoft.com/office/officeart/2005/8/layout/vProcess5"/>
    <dgm:cxn modelId="{C15392D6-8A73-4C03-8DB4-F172CD22DBA9}" type="presOf" srcId="{40037F9C-3334-4DB1-A23B-32FAC75BC5D0}" destId="{DCA7BB51-D5A3-4065-A5D8-ACF5665719C4}" srcOrd="1" destOrd="0" presId="urn:microsoft.com/office/officeart/2005/8/layout/vProcess5"/>
    <dgm:cxn modelId="{71C81CEC-03D0-43DE-BACB-817D0DF1891A}" type="presOf" srcId="{3AC90A97-6C00-4026-B059-15EC1513293E}" destId="{E483B961-D0B1-4E37-8F40-885C4B9AE733}" srcOrd="0" destOrd="0" presId="urn:microsoft.com/office/officeart/2005/8/layout/vProcess5"/>
    <dgm:cxn modelId="{FBE94BEC-4880-47B4-9E12-2E6C1DCEBA07}" type="presOf" srcId="{7791C874-110A-4AC8-B39E-8A05FFCA1FB6}" destId="{22ECB502-3949-42F3-87CD-C4609CED5951}" srcOrd="1" destOrd="0" presId="urn:microsoft.com/office/officeart/2005/8/layout/vProcess5"/>
    <dgm:cxn modelId="{94C41BF1-0F0B-43AE-B649-D54B7EDE105A}" type="presOf" srcId="{33AAE2D1-AA0B-4FC2-B7C9-28B45332D906}" destId="{C97899AB-F6D1-4D66-A8E0-DA46F46DD866}" srcOrd="0" destOrd="0" presId="urn:microsoft.com/office/officeart/2005/8/layout/vProcess5"/>
    <dgm:cxn modelId="{FEF64DD4-6364-4758-AEDE-032026EC2421}" type="presParOf" srcId="{E483B961-D0B1-4E37-8F40-885C4B9AE733}" destId="{F2C4EB8C-C222-497F-91A5-4391FB22D070}" srcOrd="0" destOrd="0" presId="urn:microsoft.com/office/officeart/2005/8/layout/vProcess5"/>
    <dgm:cxn modelId="{B1036B65-E009-470C-9C53-0F7471EFBFE1}" type="presParOf" srcId="{E483B961-D0B1-4E37-8F40-885C4B9AE733}" destId="{C97899AB-F6D1-4D66-A8E0-DA46F46DD866}" srcOrd="1" destOrd="0" presId="urn:microsoft.com/office/officeart/2005/8/layout/vProcess5"/>
    <dgm:cxn modelId="{068B52B3-D002-474E-8E3B-F17F546EACA7}" type="presParOf" srcId="{E483B961-D0B1-4E37-8F40-885C4B9AE733}" destId="{DFFEFDC7-4EB4-4872-9DFE-B2623DDDF219}" srcOrd="2" destOrd="0" presId="urn:microsoft.com/office/officeart/2005/8/layout/vProcess5"/>
    <dgm:cxn modelId="{2360CF1D-FA3B-4C3F-9AF5-8DD2E1F94972}" type="presParOf" srcId="{E483B961-D0B1-4E37-8F40-885C4B9AE733}" destId="{6FFDAACA-15C6-4355-BDB0-1AB88EA2573E}" srcOrd="3" destOrd="0" presId="urn:microsoft.com/office/officeart/2005/8/layout/vProcess5"/>
    <dgm:cxn modelId="{7F6D7357-B37A-452E-9F88-2F15D4A23000}" type="presParOf" srcId="{E483B961-D0B1-4E37-8F40-885C4B9AE733}" destId="{DA313CF0-F82B-4254-8C64-5EBC587D0653}" srcOrd="4" destOrd="0" presId="urn:microsoft.com/office/officeart/2005/8/layout/vProcess5"/>
    <dgm:cxn modelId="{C1509B67-8184-467F-AA2E-7FADDA46D400}" type="presParOf" srcId="{E483B961-D0B1-4E37-8F40-885C4B9AE733}" destId="{A1A4B2FF-8FDF-4EF1-A0D5-BCA7519294A4}" srcOrd="5" destOrd="0" presId="urn:microsoft.com/office/officeart/2005/8/layout/vProcess5"/>
    <dgm:cxn modelId="{C8738946-4FF5-4AB5-9FF5-4A65AABCCB03}" type="presParOf" srcId="{E483B961-D0B1-4E37-8F40-885C4B9AE733}" destId="{ADF03C5E-B383-4A13-BDF8-307C94CC4BC5}" srcOrd="6" destOrd="0" presId="urn:microsoft.com/office/officeart/2005/8/layout/vProcess5"/>
    <dgm:cxn modelId="{24C19F99-AEC9-4324-921D-6A96B5F12053}" type="presParOf" srcId="{E483B961-D0B1-4E37-8F40-885C4B9AE733}" destId="{FB5ADF02-3C57-4539-9B95-8BE2D75519E9}" srcOrd="7" destOrd="0" presId="urn:microsoft.com/office/officeart/2005/8/layout/vProcess5"/>
    <dgm:cxn modelId="{C41EB0DB-D3A7-4292-B065-14D3F4B68490}" type="presParOf" srcId="{E483B961-D0B1-4E37-8F40-885C4B9AE733}" destId="{BB52BB87-F074-4A5F-B2CD-83085B1D4951}" srcOrd="8" destOrd="0" presId="urn:microsoft.com/office/officeart/2005/8/layout/vProcess5"/>
    <dgm:cxn modelId="{743833D6-0B08-4884-8B89-A491AF770104}" type="presParOf" srcId="{E483B961-D0B1-4E37-8F40-885C4B9AE733}" destId="{DCA7BB51-D5A3-4065-A5D8-ACF5665719C4}" srcOrd="9" destOrd="0" presId="urn:microsoft.com/office/officeart/2005/8/layout/vProcess5"/>
    <dgm:cxn modelId="{05BB9A81-09D5-4FD3-83A2-EE26A10F8178}" type="presParOf" srcId="{E483B961-D0B1-4E37-8F40-885C4B9AE733}" destId="{431DF0AC-FE03-42A2-95D0-FCF2C69336EB}" srcOrd="10" destOrd="0" presId="urn:microsoft.com/office/officeart/2005/8/layout/vProcess5"/>
    <dgm:cxn modelId="{F8BBFA22-49D0-4567-9C98-25D637132907}" type="presParOf" srcId="{E483B961-D0B1-4E37-8F40-885C4B9AE733}" destId="{22ECB502-3949-42F3-87CD-C4609CED595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899AB-F6D1-4D66-A8E0-DA46F46DD866}">
      <dsp:nvSpPr>
        <dsp:cNvPr id="0" name=""/>
        <dsp:cNvSpPr/>
      </dsp:nvSpPr>
      <dsp:spPr>
        <a:xfrm>
          <a:off x="0" y="0"/>
          <a:ext cx="7102308" cy="9979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GB" sz="2200" b="0" kern="1200" dirty="0">
              <a:solidFill>
                <a:schemeClr val="dk1"/>
              </a:solidFill>
              <a:ea typeface="Arial"/>
              <a:cs typeface="Arial"/>
              <a:sym typeface="Arial"/>
            </a:rPr>
            <a:t>80 % of the code was generated by the co-simulation and deployed on the physical modules</a:t>
          </a:r>
          <a:endParaRPr lang="en-US" sz="2200" kern="1200" dirty="0"/>
        </a:p>
      </dsp:txBody>
      <dsp:txXfrm>
        <a:off x="29228" y="29228"/>
        <a:ext cx="5941151" cy="939464"/>
      </dsp:txXfrm>
    </dsp:sp>
    <dsp:sp modelId="{DFFEFDC7-4EB4-4872-9DFE-B2623DDDF219}">
      <dsp:nvSpPr>
        <dsp:cNvPr id="0" name=""/>
        <dsp:cNvSpPr/>
      </dsp:nvSpPr>
      <dsp:spPr>
        <a:xfrm>
          <a:off x="594818" y="1179360"/>
          <a:ext cx="7102308" cy="9979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GB" sz="2200" kern="1200" dirty="0">
              <a:solidFill>
                <a:schemeClr val="dk1"/>
              </a:solidFill>
              <a:ea typeface="Arial"/>
              <a:cs typeface="Arial"/>
              <a:sym typeface="Arial"/>
            </a:rPr>
            <a:t>All the modules are working according to specifications</a:t>
          </a:r>
          <a:endParaRPr lang="en-US" sz="2200" kern="1200" dirty="0"/>
        </a:p>
      </dsp:txBody>
      <dsp:txXfrm>
        <a:off x="624046" y="1208588"/>
        <a:ext cx="5800386" cy="939464"/>
      </dsp:txXfrm>
    </dsp:sp>
    <dsp:sp modelId="{6FFDAACA-15C6-4355-BDB0-1AB88EA2573E}">
      <dsp:nvSpPr>
        <dsp:cNvPr id="0" name=""/>
        <dsp:cNvSpPr/>
      </dsp:nvSpPr>
      <dsp:spPr>
        <a:xfrm>
          <a:off x="1180758" y="2358720"/>
          <a:ext cx="7102308" cy="997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GB" sz="2200" kern="1200" dirty="0">
              <a:solidFill>
                <a:schemeClr val="dk1"/>
              </a:solidFill>
              <a:ea typeface="Arial"/>
              <a:cs typeface="Arial"/>
              <a:sym typeface="Arial"/>
            </a:rPr>
            <a:t>The integration between modules is ready.</a:t>
          </a:r>
          <a:endParaRPr lang="en-US" sz="2200" kern="1200" dirty="0"/>
        </a:p>
      </dsp:txBody>
      <dsp:txXfrm>
        <a:off x="1209986" y="2387948"/>
        <a:ext cx="5809264" cy="939464"/>
      </dsp:txXfrm>
    </dsp:sp>
    <dsp:sp modelId="{DA313CF0-F82B-4254-8C64-5EBC587D0653}">
      <dsp:nvSpPr>
        <dsp:cNvPr id="0" name=""/>
        <dsp:cNvSpPr/>
      </dsp:nvSpPr>
      <dsp:spPr>
        <a:xfrm>
          <a:off x="1775577" y="3538080"/>
          <a:ext cx="7102308" cy="9979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Our CPS is alive autonomous and awaiting orders from the integrated HMI</a:t>
          </a:r>
        </a:p>
      </dsp:txBody>
      <dsp:txXfrm>
        <a:off x="1804805" y="3567308"/>
        <a:ext cx="5800386" cy="939464"/>
      </dsp:txXfrm>
    </dsp:sp>
    <dsp:sp modelId="{A1A4B2FF-8FDF-4EF1-A0D5-BCA7519294A4}">
      <dsp:nvSpPr>
        <dsp:cNvPr id="0" name=""/>
        <dsp:cNvSpPr/>
      </dsp:nvSpPr>
      <dsp:spPr>
        <a:xfrm>
          <a:off x="6453660" y="764316"/>
          <a:ext cx="648648" cy="6486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599606" y="764316"/>
        <a:ext cx="356756" cy="488108"/>
      </dsp:txXfrm>
    </dsp:sp>
    <dsp:sp modelId="{ADF03C5E-B383-4A13-BDF8-307C94CC4BC5}">
      <dsp:nvSpPr>
        <dsp:cNvPr id="0" name=""/>
        <dsp:cNvSpPr/>
      </dsp:nvSpPr>
      <dsp:spPr>
        <a:xfrm>
          <a:off x="7048479" y="1943676"/>
          <a:ext cx="648648" cy="64864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194425" y="1943676"/>
        <a:ext cx="356756" cy="488108"/>
      </dsp:txXfrm>
    </dsp:sp>
    <dsp:sp modelId="{FB5ADF02-3C57-4539-9B95-8BE2D75519E9}">
      <dsp:nvSpPr>
        <dsp:cNvPr id="0" name=""/>
        <dsp:cNvSpPr/>
      </dsp:nvSpPr>
      <dsp:spPr>
        <a:xfrm>
          <a:off x="7634419" y="3123036"/>
          <a:ext cx="648648" cy="64864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780365" y="3123036"/>
        <a:ext cx="356756" cy="488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1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85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8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9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5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1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9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3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96FCB-804A-4F51-97BE-FF8240FCB42E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FC271-07A4-4324-841C-1BE0ADC9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5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ED18-1DFE-4596-B9E7-18110CDCE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9959" y="1121840"/>
            <a:ext cx="10112329" cy="2634233"/>
          </a:xfrm>
        </p:spPr>
        <p:txBody>
          <a:bodyPr>
            <a:noAutofit/>
          </a:bodyPr>
          <a:lstStyle/>
          <a:p>
            <a:r>
              <a:rPr lang="en-US" dirty="0"/>
              <a:t>Human Computer Interaction tool integrated within INTO-CPS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8789E-1405-466B-8F66-F4EFD44FB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4317420"/>
            <a:ext cx="9144000" cy="20833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Alexandru Butean – Researcher at INCON Research Center</a:t>
            </a:r>
          </a:p>
          <a:p>
            <a:endParaRPr lang="en-US" dirty="0"/>
          </a:p>
          <a:p>
            <a:endParaRPr lang="en-US" sz="4000" dirty="0"/>
          </a:p>
          <a:p>
            <a:endParaRPr lang="en-US" sz="1800" dirty="0"/>
          </a:p>
          <a:p>
            <a:r>
              <a:rPr lang="en-US" sz="1800" dirty="0"/>
              <a:t>http://centers.ulbsibiu.ro/incon/</a:t>
            </a:r>
          </a:p>
          <a:p>
            <a:r>
              <a:rPr lang="en-US" sz="1800" dirty="0"/>
              <a:t>alexandru.butean@ulbsibiu.ro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E54490F-6F20-41ED-8322-638E3EAFC916}"/>
              </a:ext>
            </a:extLst>
          </p:cNvPr>
          <p:cNvSpPr txBox="1">
            <a:spLocks/>
          </p:cNvSpPr>
          <p:nvPr/>
        </p:nvSpPr>
        <p:spPr>
          <a:xfrm>
            <a:off x="0" y="6030119"/>
            <a:ext cx="12192000" cy="827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1DC3D-4F02-4547-92CA-074A1850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37" y="4785124"/>
            <a:ext cx="887202" cy="8872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1ADAD6-0B2D-45B0-881E-24D87E23AD6B}"/>
              </a:ext>
            </a:extLst>
          </p:cNvPr>
          <p:cNvSpPr/>
          <p:nvPr/>
        </p:nvSpPr>
        <p:spPr>
          <a:xfrm>
            <a:off x="0" y="-557"/>
            <a:ext cx="12192000" cy="2656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0095C-D7D7-4C9A-AE93-D9A7C78DE6B4}"/>
              </a:ext>
            </a:extLst>
          </p:cNvPr>
          <p:cNvSpPr/>
          <p:nvPr/>
        </p:nvSpPr>
        <p:spPr>
          <a:xfrm>
            <a:off x="-2" y="6591466"/>
            <a:ext cx="12192000" cy="2656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6AA72-48A1-4DD9-9904-92EF664CF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55" y="4664493"/>
            <a:ext cx="1611920" cy="1003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8A88B9-3399-4830-A4B2-01334B11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72" y="4786725"/>
            <a:ext cx="1052728" cy="10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0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41CF-B901-4228-9E6D-B448D2D9ED4F}"/>
              </a:ext>
            </a:extLst>
          </p:cNvPr>
          <p:cNvSpPr/>
          <p:nvPr/>
        </p:nvSpPr>
        <p:spPr>
          <a:xfrm>
            <a:off x="0" y="-558"/>
            <a:ext cx="12192000" cy="8868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9B1A3-0F28-4E03-A114-7A4E4022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69" y="196310"/>
            <a:ext cx="10515600" cy="5914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IPP4CPPS Concept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461D9F-6BFB-4FF2-915B-3676F7DC43C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36" y="1239231"/>
            <a:ext cx="9578093" cy="427337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677297-3465-4E95-9937-62C4A20B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51756"/>
            <a:ext cx="1052728" cy="105272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AFE48C-6750-45B6-A118-AAD2CCA7D457}"/>
              </a:ext>
            </a:extLst>
          </p:cNvPr>
          <p:cNvSpPr txBox="1">
            <a:spLocks/>
          </p:cNvSpPr>
          <p:nvPr/>
        </p:nvSpPr>
        <p:spPr>
          <a:xfrm>
            <a:off x="1364564" y="6135168"/>
            <a:ext cx="10781130" cy="398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IPP4CPPS - Alexandru Butean -  Integrated product-production co-simulation for cyber-physical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156660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41CF-B901-4228-9E6D-B448D2D9ED4F}"/>
              </a:ext>
            </a:extLst>
          </p:cNvPr>
          <p:cNvSpPr/>
          <p:nvPr/>
        </p:nvSpPr>
        <p:spPr>
          <a:xfrm>
            <a:off x="0" y="-558"/>
            <a:ext cx="12192000" cy="8868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9B1A3-0F28-4E03-A114-7A4E4022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69" y="196310"/>
            <a:ext cx="10515600" cy="5914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FF259C6-6630-4EC2-9F2B-BA934625AC6B}"/>
              </a:ext>
            </a:extLst>
          </p:cNvPr>
          <p:cNvSpPr txBox="1">
            <a:spLocks/>
          </p:cNvSpPr>
          <p:nvPr/>
        </p:nvSpPr>
        <p:spPr>
          <a:xfrm>
            <a:off x="838200" y="1276556"/>
            <a:ext cx="10515600" cy="4376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design and build an integrated product-production co-simulation for CPS-based industrial control solution</a:t>
            </a:r>
          </a:p>
          <a:p>
            <a:endParaRPr lang="en-US" dirty="0"/>
          </a:p>
          <a:p>
            <a:r>
              <a:rPr lang="en-US" dirty="0"/>
              <a:t>deliver a proof-of-concept based on the combined forces of INTO-CPS, 20SIM and 4DIAC platforms</a:t>
            </a:r>
          </a:p>
          <a:p>
            <a:endParaRPr lang="en-US" dirty="0"/>
          </a:p>
          <a:p>
            <a:r>
              <a:rPr lang="en-US" dirty="0"/>
              <a:t>achieve a long-term multiplication effect with the implemented demo by attracting other companies to develop, use and adopt these technologies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EB9745-CEFC-402A-8CFC-CA268EF82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51756"/>
            <a:ext cx="1052728" cy="105272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3E9145-9B73-44D4-AEBE-4070CA1EFDCF}"/>
              </a:ext>
            </a:extLst>
          </p:cNvPr>
          <p:cNvSpPr txBox="1">
            <a:spLocks/>
          </p:cNvSpPr>
          <p:nvPr/>
        </p:nvSpPr>
        <p:spPr>
          <a:xfrm>
            <a:off x="1364564" y="6135168"/>
            <a:ext cx="10781130" cy="398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IPP4CPPS - Alexandru Butean -  Integrated product-production co-simulation for cyber-physical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411100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41CF-B901-4228-9E6D-B448D2D9ED4F}"/>
              </a:ext>
            </a:extLst>
          </p:cNvPr>
          <p:cNvSpPr/>
          <p:nvPr/>
        </p:nvSpPr>
        <p:spPr>
          <a:xfrm>
            <a:off x="0" y="-558"/>
            <a:ext cx="12192000" cy="8868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9B1A3-0F28-4E03-A114-7A4E4022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69" y="196310"/>
            <a:ext cx="10515600" cy="5914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Co-simulation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36410-E607-4638-A450-1677385AE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73" y="1083131"/>
            <a:ext cx="8196775" cy="4610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8A360-F83E-4BEC-B24C-652847DC2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8" y="1623154"/>
            <a:ext cx="1828959" cy="573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E7C61-E8DA-479E-92C2-4D3AE313F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70" y="2688454"/>
            <a:ext cx="1475313" cy="1122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9B012-2087-4949-AD9E-7588FC64D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48" y="4303075"/>
            <a:ext cx="1926420" cy="5389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458BA6-6A2A-4AAF-AD61-D2DC3E4CA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51756"/>
            <a:ext cx="1052728" cy="105272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EB3D325-35BC-4AA5-9C25-C00756518FA4}"/>
              </a:ext>
            </a:extLst>
          </p:cNvPr>
          <p:cNvSpPr txBox="1">
            <a:spLocks/>
          </p:cNvSpPr>
          <p:nvPr/>
        </p:nvSpPr>
        <p:spPr>
          <a:xfrm>
            <a:off x="1364564" y="6135168"/>
            <a:ext cx="10781130" cy="398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IPP4CPPS - Alexandru Butean -  Integrated product-production co-simulation for cyber-physical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339921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41CF-B901-4228-9E6D-B448D2D9ED4F}"/>
              </a:ext>
            </a:extLst>
          </p:cNvPr>
          <p:cNvSpPr/>
          <p:nvPr/>
        </p:nvSpPr>
        <p:spPr>
          <a:xfrm>
            <a:off x="0" y="-558"/>
            <a:ext cx="12192000" cy="8868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9B1A3-0F28-4E03-A114-7A4E4022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69" y="196310"/>
            <a:ext cx="10515600" cy="5914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Modelling</a:t>
            </a:r>
          </a:p>
        </p:txBody>
      </p:sp>
      <p:pic>
        <p:nvPicPr>
          <p:cNvPr id="8" name="untitled.24">
            <a:hlinkClick r:id="" action="ppaction://media"/>
            <a:extLst>
              <a:ext uri="{FF2B5EF4-FFF2-40B4-BE49-F238E27FC236}">
                <a16:creationId xmlns:a16="http://schemas.microsoft.com/office/drawing/2014/main" id="{20EE563C-53AD-4C0B-BFD7-9A378BE52D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830" b="6061"/>
          <a:stretch/>
        </p:blipFill>
        <p:spPr>
          <a:xfrm>
            <a:off x="1493126" y="1142210"/>
            <a:ext cx="8994679" cy="4026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EC7142-228C-4ACA-BA70-02F965313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51756"/>
            <a:ext cx="1052728" cy="105272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3720D2-F08F-48AB-A691-144CB731187B}"/>
              </a:ext>
            </a:extLst>
          </p:cNvPr>
          <p:cNvSpPr txBox="1">
            <a:spLocks/>
          </p:cNvSpPr>
          <p:nvPr/>
        </p:nvSpPr>
        <p:spPr>
          <a:xfrm>
            <a:off x="1364564" y="6135168"/>
            <a:ext cx="10781130" cy="398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IPP4CPPS - Alexandru Butean -  Integrated product-production co-simulation for cyber-physical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293871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41CF-B901-4228-9E6D-B448D2D9ED4F}"/>
              </a:ext>
            </a:extLst>
          </p:cNvPr>
          <p:cNvSpPr/>
          <p:nvPr/>
        </p:nvSpPr>
        <p:spPr>
          <a:xfrm>
            <a:off x="0" y="-558"/>
            <a:ext cx="12192000" cy="8868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9B1A3-0F28-4E03-A114-7A4E4022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69" y="196310"/>
            <a:ext cx="10515600" cy="5914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3756C-A9E4-491B-A0F1-76ADDECD5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51756"/>
            <a:ext cx="1052728" cy="1052728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7A1CE0A-06B4-4457-A814-215FA2FA6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950134"/>
              </p:ext>
            </p:extLst>
          </p:nvPr>
        </p:nvGraphicFramePr>
        <p:xfrm>
          <a:off x="1890928" y="1123691"/>
          <a:ext cx="8877886" cy="453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4663B9-0618-4F9E-A683-5DAB549A270F}"/>
              </a:ext>
            </a:extLst>
          </p:cNvPr>
          <p:cNvSpPr txBox="1">
            <a:spLocks/>
          </p:cNvSpPr>
          <p:nvPr/>
        </p:nvSpPr>
        <p:spPr>
          <a:xfrm>
            <a:off x="1364564" y="6135168"/>
            <a:ext cx="10781130" cy="398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IPP4CPPS - Alexandru Butean -  Integrated product-production co-simulation for cyber-physical production system</a:t>
            </a:r>
          </a:p>
        </p:txBody>
      </p:sp>
    </p:spTree>
    <p:extLst>
      <p:ext uri="{BB962C8B-B14F-4D97-AF65-F5344CB8AC3E}">
        <p14:creationId xmlns:p14="http://schemas.microsoft.com/office/powerpoint/2010/main" val="163556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41CF-B901-4228-9E6D-B448D2D9ED4F}"/>
              </a:ext>
            </a:extLst>
          </p:cNvPr>
          <p:cNvSpPr/>
          <p:nvPr/>
        </p:nvSpPr>
        <p:spPr>
          <a:xfrm>
            <a:off x="0" y="-558"/>
            <a:ext cx="12192000" cy="8868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9B1A3-0F28-4E03-A114-7A4E4022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69" y="196310"/>
            <a:ext cx="10515600" cy="5914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IPP4CPPS - HMI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3756C-A9E4-491B-A0F1-76ADDECD5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51756"/>
            <a:ext cx="1052728" cy="10527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4663B9-0618-4F9E-A683-5DAB549A270F}"/>
              </a:ext>
            </a:extLst>
          </p:cNvPr>
          <p:cNvSpPr txBox="1">
            <a:spLocks/>
          </p:cNvSpPr>
          <p:nvPr/>
        </p:nvSpPr>
        <p:spPr>
          <a:xfrm>
            <a:off x="1364564" y="6135168"/>
            <a:ext cx="10781130" cy="398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IPP4CPPS - Alexandru Butean -  Integrated product-production co-simulation for cyber-physical production system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09B9C3C-2B72-4F3A-8B66-1865AC22F0D7}"/>
              </a:ext>
            </a:extLst>
          </p:cNvPr>
          <p:cNvSpPr txBox="1">
            <a:spLocks/>
          </p:cNvSpPr>
          <p:nvPr/>
        </p:nvSpPr>
        <p:spPr>
          <a:xfrm>
            <a:off x="838200" y="1262489"/>
            <a:ext cx="10515600" cy="4376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HMI FMU – 4DIAC - INTO-CPS – SIMULATION (Custom)</a:t>
            </a:r>
          </a:p>
          <a:p>
            <a:r>
              <a:rPr lang="en-US" dirty="0"/>
              <a:t>HMI MQTT PROTOCOL – PHYSICAL (Custom)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lh6.googleusercontent.com/Cg7yIrih0Eecmstt2bKr9hp0XMgpXolNHlHQ4O6Hq4RMgDg5MX5uF8RSR-GupKfGFyWav3hG_AvJtuKeHBzGfNrINp3eEnvDQy6Ay4YhMCRLElcad6pSzXa6RWCmbCRMpADKPkpi">
            <a:extLst>
              <a:ext uri="{FF2B5EF4-FFF2-40B4-BE49-F238E27FC236}">
                <a16:creationId xmlns:a16="http://schemas.microsoft.com/office/drawing/2014/main" id="{876C359E-83FF-44B0-9282-72A8F58A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99" y="2855742"/>
            <a:ext cx="7350160" cy="240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1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41CF-B901-4228-9E6D-B448D2D9ED4F}"/>
              </a:ext>
            </a:extLst>
          </p:cNvPr>
          <p:cNvSpPr/>
          <p:nvPr/>
        </p:nvSpPr>
        <p:spPr>
          <a:xfrm>
            <a:off x="0" y="-558"/>
            <a:ext cx="12192000" cy="8868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9B1A3-0F28-4E03-A114-7A4E4022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69" y="196310"/>
            <a:ext cx="10515600" cy="5914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INTO CPS EXTENSION – HMI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3756C-A9E4-491B-A0F1-76ADDECD5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51756"/>
            <a:ext cx="1052728" cy="10527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4663B9-0618-4F9E-A683-5DAB549A270F}"/>
              </a:ext>
            </a:extLst>
          </p:cNvPr>
          <p:cNvSpPr txBox="1">
            <a:spLocks/>
          </p:cNvSpPr>
          <p:nvPr/>
        </p:nvSpPr>
        <p:spPr>
          <a:xfrm>
            <a:off x="1364564" y="6135168"/>
            <a:ext cx="10781130" cy="398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IPP4CPPS - Alexandru Butean -  Integrated product-production co-simulation for cyber-physical production system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C1C325-4764-4003-8EFB-4507AD794CF5}"/>
              </a:ext>
            </a:extLst>
          </p:cNvPr>
          <p:cNvSpPr txBox="1">
            <a:spLocks/>
          </p:cNvSpPr>
          <p:nvPr/>
        </p:nvSpPr>
        <p:spPr>
          <a:xfrm>
            <a:off x="838200" y="1262489"/>
            <a:ext cx="10515600" cy="4376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Human centered - Simulation </a:t>
            </a:r>
            <a:r>
              <a:rPr lang="en-US" dirty="0" err="1"/>
              <a:t>Tweaker</a:t>
            </a:r>
            <a:r>
              <a:rPr lang="en-US" dirty="0"/>
              <a:t> Mixer – INTO CPS Based</a:t>
            </a:r>
          </a:p>
          <a:p>
            <a:pPr>
              <a:lnSpc>
                <a:spcPct val="200000"/>
              </a:lnSpc>
            </a:pPr>
            <a:r>
              <a:rPr lang="en-US" dirty="0"/>
              <a:t>Dynamic control of simulation – Mobile oriented</a:t>
            </a:r>
          </a:p>
          <a:p>
            <a:pPr>
              <a:lnSpc>
                <a:spcPct val="200000"/>
              </a:lnSpc>
            </a:pPr>
            <a:r>
              <a:rPr lang="en-US" dirty="0"/>
              <a:t>HMI Interface / Module – Dual mode – Simulation – Integration</a:t>
            </a:r>
          </a:p>
          <a:p>
            <a:pPr>
              <a:lnSpc>
                <a:spcPct val="200000"/>
              </a:lnSpc>
            </a:pPr>
            <a:r>
              <a:rPr lang="en-US" dirty="0"/>
              <a:t>Code generation – Incremental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5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41CF-B901-4228-9E6D-B448D2D9ED4F}"/>
              </a:ext>
            </a:extLst>
          </p:cNvPr>
          <p:cNvSpPr/>
          <p:nvPr/>
        </p:nvSpPr>
        <p:spPr>
          <a:xfrm>
            <a:off x="0" y="-558"/>
            <a:ext cx="12192000" cy="8868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9B1A3-0F28-4E03-A114-7A4E4022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68" y="196310"/>
            <a:ext cx="11358493" cy="5914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INTO CPS EXTENSION – Estimations and Prerequisite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3756C-A9E4-491B-A0F1-76ADDECD5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51756"/>
            <a:ext cx="1052728" cy="10527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4663B9-0618-4F9E-A683-5DAB549A270F}"/>
              </a:ext>
            </a:extLst>
          </p:cNvPr>
          <p:cNvSpPr txBox="1">
            <a:spLocks/>
          </p:cNvSpPr>
          <p:nvPr/>
        </p:nvSpPr>
        <p:spPr>
          <a:xfrm>
            <a:off x="1364564" y="6135168"/>
            <a:ext cx="10781130" cy="398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IPP4CPPS - Alexandru Butean -  Integrated product-production co-simulation for cyber-physical production system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BC1C325-4764-4003-8EFB-4507AD794CF5}"/>
              </a:ext>
            </a:extLst>
          </p:cNvPr>
          <p:cNvSpPr txBox="1">
            <a:spLocks/>
          </p:cNvSpPr>
          <p:nvPr/>
        </p:nvSpPr>
        <p:spPr>
          <a:xfrm>
            <a:off x="838200" y="1262489"/>
            <a:ext cx="10515600" cy="4376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8-12 months effort – Architecture, Development, Testing, Integration</a:t>
            </a:r>
          </a:p>
          <a:p>
            <a:pPr>
              <a:lnSpc>
                <a:spcPct val="200000"/>
              </a:lnSpc>
            </a:pPr>
            <a:r>
              <a:rPr lang="en-US"/>
              <a:t>Micro-financing </a:t>
            </a:r>
            <a:r>
              <a:rPr lang="en-US" dirty="0"/>
              <a:t>(National, European)</a:t>
            </a:r>
          </a:p>
          <a:p>
            <a:pPr>
              <a:lnSpc>
                <a:spcPct val="200000"/>
              </a:lnSpc>
            </a:pPr>
            <a:r>
              <a:rPr lang="en-US" dirty="0"/>
              <a:t>Access to similar experiments, testbeds for relevancy</a:t>
            </a:r>
          </a:p>
        </p:txBody>
      </p:sp>
    </p:spTree>
    <p:extLst>
      <p:ext uri="{BB962C8B-B14F-4D97-AF65-F5344CB8AC3E}">
        <p14:creationId xmlns:p14="http://schemas.microsoft.com/office/powerpoint/2010/main" val="1082822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320</TotalTime>
  <Words>319</Words>
  <Application>Microsoft Macintosh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Human Computer Interaction tool integrated within INTO-CPS</vt:lpstr>
      <vt:lpstr>IPP4CPPS Concept</vt:lpstr>
      <vt:lpstr>Objectives</vt:lpstr>
      <vt:lpstr>Co-simulation</vt:lpstr>
      <vt:lpstr>Modelling</vt:lpstr>
      <vt:lpstr>Current status</vt:lpstr>
      <vt:lpstr>IPP4CPPS - HMI</vt:lpstr>
      <vt:lpstr>INTO CPS EXTENSION – HMI Tool</vt:lpstr>
      <vt:lpstr>INTO CPS EXTENSION – Estimations and Prerequisite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Integrated product-production co-simulation for cyber-physical production system</dc:title>
  <dc:creator>Alexandru Butean</dc:creator>
  <cp:lastModifiedBy>Microsoft Office-bruger</cp:lastModifiedBy>
  <cp:revision>101</cp:revision>
  <dcterms:created xsi:type="dcterms:W3CDTF">2017-11-17T21:06:43Z</dcterms:created>
  <dcterms:modified xsi:type="dcterms:W3CDTF">2018-03-04T11:53:48Z</dcterms:modified>
</cp:coreProperties>
</file>